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2-3.png>
</file>

<file path=ppt/media/image-2-4.png>
</file>

<file path=ppt/media/image-2-5.png>
</file>

<file path=ppt/media/image-2-6.png>
</file>

<file path=ppt/media/image-3-1.png>
</file>

<file path=ppt/media/image-3-2.png>
</file>

<file path=ppt/media/image-3-3.png>
</file>

<file path=ppt/media/image-4-1.png>
</file>

<file path=ppt/media/image-4-2.png>
</file>

<file path=ppt/media/image-5-1.png>
</file>

<file path=ppt/media/image-5-2.png>
</file>

<file path=ppt/media/image-5-3.png>
</file>

<file path=ppt/media/image-6-1.png>
</file>

<file path=ppt/media/image-6-2.png>
</file>

<file path=ppt/media/image-7-1.png>
</file>

<file path=ppt/media/image-7-2.png>
</file>

<file path=ppt/media/image-7-3.png>
</file>

<file path=ppt/media/image-7-4.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8" Type="http://schemas.openxmlformats.org/officeDocument/2006/relationships/slideLayout" Target="../slideLayouts/slideLayout1.xml"/><Relationship Id="rId9"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6" Type="http://schemas.openxmlformats.org/officeDocument/2006/relationships/slideLayout" Target="../slideLayouts/slideLayout1.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145983"/>
            <a:ext cx="6665952" cy="833199"/>
          </a:xfrm>
          <a:prstGeom prst="rect">
            <a:avLst/>
          </a:prstGeom>
          <a:noFill/>
          <a:ln/>
        </p:spPr>
        <p:txBody>
          <a:bodyPr wrap="none" rtlCol="0" anchor="t"/>
          <a:lstStyle/>
          <a:p>
            <a:pPr indent="0" marL="0">
              <a:lnSpc>
                <a:spcPts val="6561"/>
              </a:lnSpc>
              <a:buNone/>
            </a:pPr>
            <a:r>
              <a:rPr lang="en-US" sz="5249" dirty="0">
                <a:solidFill>
                  <a:srgbClr val="312F2B"/>
                </a:solidFill>
                <a:latin typeface="Gelasio" pitchFamily="34" charset="0"/>
                <a:ea typeface="Gelasio" pitchFamily="34" charset="-122"/>
                <a:cs typeface="Gelasio" pitchFamily="34" charset="-120"/>
              </a:rPr>
              <a:t>History of Dhulikhel</a:t>
            </a:r>
            <a:endParaRPr lang="en-US" sz="5249" dirty="0"/>
          </a:p>
        </p:txBody>
      </p:sp>
      <p:sp>
        <p:nvSpPr>
          <p:cNvPr id="6" name="Text 2"/>
          <p:cNvSpPr/>
          <p:nvPr/>
        </p:nvSpPr>
        <p:spPr>
          <a:xfrm>
            <a:off x="6319599" y="3312438"/>
            <a:ext cx="7477601" cy="2132409"/>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The name Dhulikhel originates from the Nepal Bhasha word Dhali_khela, which evolved from the earlier form Nepal Bhasha name Dhau_khyo. Dhali or Dhau means yogurt, and Khela or Khyo means a field in Nepala Bhasha. It is believed to have come from the Lichchhi name Dhawalasrotapura. Initially, Dhulikhel served as the eastern border of the ancient Nepal Mandala and was among the territories of the Bhaktapur kingdom.</a:t>
            </a:r>
            <a:endParaRPr lang="en-US" sz="1750" dirty="0"/>
          </a:p>
        </p:txBody>
      </p:sp>
      <p:sp>
        <p:nvSpPr>
          <p:cNvPr id="7" name="Shape 3"/>
          <p:cNvSpPr/>
          <p:nvPr/>
        </p:nvSpPr>
        <p:spPr>
          <a:xfrm>
            <a:off x="6319599" y="5711428"/>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6327219" y="5719048"/>
            <a:ext cx="340162" cy="340162"/>
          </a:xfrm>
          <a:prstGeom prst="rect">
            <a:avLst/>
          </a:prstGeom>
        </p:spPr>
      </p:pic>
      <p:sp>
        <p:nvSpPr>
          <p:cNvPr id="9" name="Text 4"/>
          <p:cNvSpPr/>
          <p:nvPr/>
        </p:nvSpPr>
        <p:spPr>
          <a:xfrm>
            <a:off x="6786086" y="5694759"/>
            <a:ext cx="1715453" cy="388858"/>
          </a:xfrm>
          <a:prstGeom prst="rect">
            <a:avLst/>
          </a:prstGeom>
          <a:noFill/>
          <a:ln/>
        </p:spPr>
        <p:txBody>
          <a:bodyPr wrap="none" rtlCol="0" anchor="t"/>
          <a:lstStyle/>
          <a:p>
            <a:pPr algn="l" indent="0" marL="0">
              <a:lnSpc>
                <a:spcPts val="3062"/>
              </a:lnSpc>
              <a:buNone/>
            </a:pPr>
            <a:r>
              <a:rPr lang="en-US" sz="2187" b="1" dirty="0">
                <a:solidFill>
                  <a:srgbClr val="272525"/>
                </a:solidFill>
                <a:latin typeface="Lato" pitchFamily="34" charset="0"/>
                <a:ea typeface="Lato" pitchFamily="34" charset="-122"/>
                <a:cs typeface="Lato" pitchFamily="34" charset="-120"/>
              </a:rPr>
              <a:t>by Atul Dhital</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934760"/>
            <a:ext cx="5787509" cy="694373"/>
          </a:xfrm>
          <a:prstGeom prst="rect">
            <a:avLst/>
          </a:prstGeom>
          <a:noFill/>
          <a:ln/>
        </p:spPr>
        <p:txBody>
          <a:bodyPr wrap="none" rtlCol="0" anchor="t"/>
          <a:lstStyle/>
          <a:p>
            <a:pPr indent="0" marL="0">
              <a:lnSpc>
                <a:spcPts val="5468"/>
              </a:lnSpc>
              <a:buNone/>
            </a:pPr>
            <a:r>
              <a:rPr lang="en-US" sz="4374" dirty="0">
                <a:solidFill>
                  <a:srgbClr val="312F2B"/>
                </a:solidFill>
                <a:latin typeface="Gelasio" pitchFamily="34" charset="0"/>
                <a:ea typeface="Gelasio" pitchFamily="34" charset="-122"/>
                <a:cs typeface="Gelasio" pitchFamily="34" charset="-120"/>
              </a:rPr>
              <a:t>Formation of Dhulikhel</a:t>
            </a:r>
            <a:endParaRPr lang="en-US" sz="4374" dirty="0"/>
          </a:p>
        </p:txBody>
      </p:sp>
      <p:pic>
        <p:nvPicPr>
          <p:cNvPr id="6" name="Image 2" descr="preencoded.png">    </p:cNvPr>
          <p:cNvPicPr>
            <a:picLocks noChangeAspect="1"/>
          </p:cNvPicPr>
          <p:nvPr/>
        </p:nvPicPr>
        <p:blipFill>
          <a:blip r:embed="rId3"/>
          <a:stretch>
            <a:fillRect/>
          </a:stretch>
        </p:blipFill>
        <p:spPr>
          <a:xfrm>
            <a:off x="4490799" y="1962388"/>
            <a:ext cx="1110972" cy="1777484"/>
          </a:xfrm>
          <a:prstGeom prst="rect">
            <a:avLst/>
          </a:prstGeom>
        </p:spPr>
      </p:pic>
      <p:sp>
        <p:nvSpPr>
          <p:cNvPr id="7" name="Text 2"/>
          <p:cNvSpPr/>
          <p:nvPr/>
        </p:nvSpPr>
        <p:spPr>
          <a:xfrm>
            <a:off x="5935028" y="2184559"/>
            <a:ext cx="2777490" cy="347186"/>
          </a:xfrm>
          <a:prstGeom prst="rect">
            <a:avLst/>
          </a:prstGeom>
          <a:noFill/>
          <a:ln/>
        </p:spPr>
        <p:txBody>
          <a:bodyPr wrap="none" rtlCol="0" anchor="t"/>
          <a:lstStyle/>
          <a:p>
            <a:pPr algn="l" indent="0" marL="0">
              <a:lnSpc>
                <a:spcPts val="2734"/>
              </a:lnSpc>
              <a:buNone/>
            </a:pPr>
            <a:r>
              <a:rPr lang="en-US" sz="2187" dirty="0">
                <a:solidFill>
                  <a:srgbClr val="272525"/>
                </a:solidFill>
                <a:latin typeface="Gelasio" pitchFamily="34" charset="0"/>
                <a:ea typeface="Gelasio" pitchFamily="34" charset="-122"/>
                <a:cs typeface="Gelasio" pitchFamily="34" charset="-120"/>
              </a:rPr>
              <a:t>Resistance by Locals</a:t>
            </a:r>
            <a:endParaRPr lang="en-US" sz="2187" dirty="0"/>
          </a:p>
        </p:txBody>
      </p:sp>
      <p:sp>
        <p:nvSpPr>
          <p:cNvPr id="8" name="Text 3"/>
          <p:cNvSpPr/>
          <p:nvPr/>
        </p:nvSpPr>
        <p:spPr>
          <a:xfrm>
            <a:off x="5935028" y="2664976"/>
            <a:ext cx="7862173" cy="710803"/>
          </a:xfrm>
          <a:prstGeom prst="rect">
            <a:avLst/>
          </a:prstGeom>
          <a:noFill/>
          <a:ln/>
        </p:spPr>
        <p:txBody>
          <a:bodyPr wrap="square" rtlCol="0" anchor="t"/>
          <a:lstStyle/>
          <a:p>
            <a:pPr algn="l" indent="0" marL="0">
              <a:lnSpc>
                <a:spcPts val="2799"/>
              </a:lnSpc>
              <a:buNone/>
            </a:pPr>
            <a:r>
              <a:rPr lang="en-US" sz="1750" dirty="0">
                <a:solidFill>
                  <a:srgbClr val="272525"/>
                </a:solidFill>
                <a:latin typeface="Lato" pitchFamily="34" charset="0"/>
                <a:ea typeface="Lato" pitchFamily="34" charset="-122"/>
                <a:cs typeface="Lato" pitchFamily="34" charset="-120"/>
              </a:rPr>
              <a:t>The brave locals resisted the Gorkha kingdom expansion, with Prithvi Narayan Shah facing significant difficulties in capturing Dhulikhel.</a:t>
            </a:r>
            <a:endParaRPr lang="en-US" sz="1750" dirty="0"/>
          </a:p>
        </p:txBody>
      </p:sp>
      <p:pic>
        <p:nvPicPr>
          <p:cNvPr id="9" name="Image 3" descr="preencoded.png">    </p:cNvPr>
          <p:cNvPicPr>
            <a:picLocks noChangeAspect="1"/>
          </p:cNvPicPr>
          <p:nvPr/>
        </p:nvPicPr>
        <p:blipFill>
          <a:blip r:embed="rId4"/>
          <a:stretch>
            <a:fillRect/>
          </a:stretch>
        </p:blipFill>
        <p:spPr>
          <a:xfrm>
            <a:off x="4490799" y="3739872"/>
            <a:ext cx="1110972" cy="1777484"/>
          </a:xfrm>
          <a:prstGeom prst="rect">
            <a:avLst/>
          </a:prstGeom>
        </p:spPr>
      </p:pic>
      <p:sp>
        <p:nvSpPr>
          <p:cNvPr id="10" name="Text 4"/>
          <p:cNvSpPr/>
          <p:nvPr/>
        </p:nvSpPr>
        <p:spPr>
          <a:xfrm>
            <a:off x="5935028" y="3962043"/>
            <a:ext cx="2777490" cy="347186"/>
          </a:xfrm>
          <a:prstGeom prst="rect">
            <a:avLst/>
          </a:prstGeom>
          <a:noFill/>
          <a:ln/>
        </p:spPr>
        <p:txBody>
          <a:bodyPr wrap="none" rtlCol="0" anchor="t"/>
          <a:lstStyle/>
          <a:p>
            <a:pPr algn="l" indent="0" marL="0">
              <a:lnSpc>
                <a:spcPts val="2734"/>
              </a:lnSpc>
              <a:buNone/>
            </a:pPr>
            <a:r>
              <a:rPr lang="en-US" sz="2187" dirty="0">
                <a:solidFill>
                  <a:srgbClr val="272525"/>
                </a:solidFill>
                <a:latin typeface="Gelasio" pitchFamily="34" charset="0"/>
                <a:ea typeface="Gelasio" pitchFamily="34" charset="-122"/>
                <a:cs typeface="Gelasio" pitchFamily="34" charset="-120"/>
              </a:rPr>
              <a:t>Battle and Victory</a:t>
            </a:r>
            <a:endParaRPr lang="en-US" sz="2187" dirty="0"/>
          </a:p>
        </p:txBody>
      </p:sp>
      <p:sp>
        <p:nvSpPr>
          <p:cNvPr id="11" name="Text 5"/>
          <p:cNvSpPr/>
          <p:nvPr/>
        </p:nvSpPr>
        <p:spPr>
          <a:xfrm>
            <a:off x="5935028" y="4442460"/>
            <a:ext cx="7862173" cy="710803"/>
          </a:xfrm>
          <a:prstGeom prst="rect">
            <a:avLst/>
          </a:prstGeom>
          <a:noFill/>
          <a:ln/>
        </p:spPr>
        <p:txBody>
          <a:bodyPr wrap="square" rtlCol="0" anchor="t"/>
          <a:lstStyle/>
          <a:p>
            <a:pPr algn="l" indent="0" marL="0">
              <a:lnSpc>
                <a:spcPts val="2799"/>
              </a:lnSpc>
              <a:buNone/>
            </a:pPr>
            <a:r>
              <a:rPr lang="en-US" sz="1750" dirty="0">
                <a:solidFill>
                  <a:srgbClr val="272525"/>
                </a:solidFill>
                <a:latin typeface="Lato" pitchFamily="34" charset="0"/>
                <a:ea typeface="Lato" pitchFamily="34" charset="-122"/>
                <a:cs typeface="Lato" pitchFamily="34" charset="-120"/>
              </a:rPr>
              <a:t>After six months of intense fighting, Prithvi Narayan Shah successfully conquered Dhulikhel, leading to its annexation to the Gorkha kingdom.</a:t>
            </a:r>
            <a:endParaRPr lang="en-US" sz="1750" dirty="0"/>
          </a:p>
        </p:txBody>
      </p:sp>
      <p:pic>
        <p:nvPicPr>
          <p:cNvPr id="12" name="Image 4" descr="preencoded.png">    </p:cNvPr>
          <p:cNvPicPr>
            <a:picLocks noChangeAspect="1"/>
          </p:cNvPicPr>
          <p:nvPr/>
        </p:nvPicPr>
        <p:blipFill>
          <a:blip r:embed="rId5"/>
          <a:stretch>
            <a:fillRect/>
          </a:stretch>
        </p:blipFill>
        <p:spPr>
          <a:xfrm>
            <a:off x="4490799" y="5517356"/>
            <a:ext cx="1110972" cy="1777484"/>
          </a:xfrm>
          <a:prstGeom prst="rect">
            <a:avLst/>
          </a:prstGeom>
        </p:spPr>
      </p:pic>
      <p:sp>
        <p:nvSpPr>
          <p:cNvPr id="13" name="Text 6"/>
          <p:cNvSpPr/>
          <p:nvPr/>
        </p:nvSpPr>
        <p:spPr>
          <a:xfrm>
            <a:off x="5935028" y="5739527"/>
            <a:ext cx="3375065" cy="347186"/>
          </a:xfrm>
          <a:prstGeom prst="rect">
            <a:avLst/>
          </a:prstGeom>
          <a:noFill/>
          <a:ln/>
        </p:spPr>
        <p:txBody>
          <a:bodyPr wrap="none" rtlCol="0" anchor="t"/>
          <a:lstStyle/>
          <a:p>
            <a:pPr algn="l" indent="0" marL="0">
              <a:lnSpc>
                <a:spcPts val="2734"/>
              </a:lnSpc>
              <a:buNone/>
            </a:pPr>
            <a:r>
              <a:rPr lang="en-US" sz="2187" dirty="0">
                <a:solidFill>
                  <a:srgbClr val="272525"/>
                </a:solidFill>
                <a:latin typeface="Gelasio" pitchFamily="34" charset="0"/>
                <a:ea typeface="Gelasio" pitchFamily="34" charset="-122"/>
                <a:cs typeface="Gelasio" pitchFamily="34" charset="-120"/>
              </a:rPr>
              <a:t>Administrative Center Shift</a:t>
            </a:r>
            <a:endParaRPr lang="en-US" sz="2187" dirty="0"/>
          </a:p>
        </p:txBody>
      </p:sp>
      <p:sp>
        <p:nvSpPr>
          <p:cNvPr id="14" name="Text 7"/>
          <p:cNvSpPr/>
          <p:nvPr/>
        </p:nvSpPr>
        <p:spPr>
          <a:xfrm>
            <a:off x="5935028" y="6219944"/>
            <a:ext cx="7862173" cy="710803"/>
          </a:xfrm>
          <a:prstGeom prst="rect">
            <a:avLst/>
          </a:prstGeom>
          <a:noFill/>
          <a:ln/>
        </p:spPr>
        <p:txBody>
          <a:bodyPr wrap="square" rtlCol="0" anchor="t"/>
          <a:lstStyle/>
          <a:p>
            <a:pPr algn="l" indent="0" marL="0">
              <a:lnSpc>
                <a:spcPts val="2799"/>
              </a:lnSpc>
              <a:buNone/>
            </a:pPr>
            <a:r>
              <a:rPr lang="en-US" sz="1750" dirty="0">
                <a:solidFill>
                  <a:srgbClr val="272525"/>
                </a:solidFill>
                <a:latin typeface="Lato" pitchFamily="34" charset="0"/>
                <a:ea typeface="Lato" pitchFamily="34" charset="-122"/>
                <a:cs typeface="Lato" pitchFamily="34" charset="-120"/>
              </a:rPr>
              <a:t>Following its conquest, Dhulikhel became the administrative center of Kavrepalanchok, a position it retains till date.</a:t>
            </a:r>
            <a:endParaRPr lang="en-US" sz="1750" dirty="0"/>
          </a:p>
        </p:txBody>
      </p:sp>
      <p:pic>
        <p:nvPicPr>
          <p:cNvPr id="15"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1693307"/>
            <a:ext cx="5554980" cy="694373"/>
          </a:xfrm>
          <a:prstGeom prst="rect">
            <a:avLst/>
          </a:prstGeom>
          <a:noFill/>
          <a:ln/>
        </p:spPr>
        <p:txBody>
          <a:bodyPr wrap="none" rtlCol="0" anchor="t"/>
          <a:lstStyle/>
          <a:p>
            <a:pPr indent="0" marL="0">
              <a:lnSpc>
                <a:spcPts val="5468"/>
              </a:lnSpc>
              <a:buNone/>
            </a:pPr>
            <a:r>
              <a:rPr lang="en-US" sz="4374" dirty="0">
                <a:solidFill>
                  <a:srgbClr val="312F2B"/>
                </a:solidFill>
                <a:latin typeface="Gelasio" pitchFamily="34" charset="0"/>
                <a:ea typeface="Gelasio" pitchFamily="34" charset="-122"/>
                <a:cs typeface="Gelasio" pitchFamily="34" charset="-120"/>
              </a:rPr>
              <a:t>Cultural Significance</a:t>
            </a:r>
            <a:endParaRPr lang="en-US" sz="4374" dirty="0"/>
          </a:p>
        </p:txBody>
      </p:sp>
      <p:sp>
        <p:nvSpPr>
          <p:cNvPr id="6" name="Shape 2"/>
          <p:cNvSpPr/>
          <p:nvPr/>
        </p:nvSpPr>
        <p:spPr>
          <a:xfrm>
            <a:off x="4490799" y="2894528"/>
            <a:ext cx="499943" cy="499943"/>
          </a:xfrm>
          <a:prstGeom prst="roundRect">
            <a:avLst>
              <a:gd name="adj" fmla="val 20000"/>
            </a:avLst>
          </a:prstGeom>
          <a:solidFill>
            <a:srgbClr val="E8E8E3"/>
          </a:solidFill>
          <a:ln w="7620">
            <a:solidFill>
              <a:srgbClr val="CECEC9"/>
            </a:solidFill>
            <a:prstDash val="solid"/>
          </a:ln>
        </p:spPr>
      </p:sp>
      <p:sp>
        <p:nvSpPr>
          <p:cNvPr id="7" name="Text 3"/>
          <p:cNvSpPr/>
          <p:nvPr/>
        </p:nvSpPr>
        <p:spPr>
          <a:xfrm>
            <a:off x="4669155" y="2936200"/>
            <a:ext cx="143232" cy="416481"/>
          </a:xfrm>
          <a:prstGeom prst="rect">
            <a:avLst/>
          </a:prstGeom>
          <a:noFill/>
          <a:ln/>
        </p:spPr>
        <p:txBody>
          <a:bodyPr wrap="none" rtlCol="0" anchor="t"/>
          <a:lstStyle/>
          <a:p>
            <a:pPr algn="ctr" indent="0" marL="0">
              <a:lnSpc>
                <a:spcPts val="3281"/>
              </a:lnSpc>
              <a:buNone/>
            </a:pPr>
            <a:r>
              <a:rPr lang="en-US" sz="2624" dirty="0">
                <a:solidFill>
                  <a:srgbClr val="272525"/>
                </a:solidFill>
                <a:latin typeface="Gelasio" pitchFamily="34" charset="0"/>
                <a:ea typeface="Gelasio" pitchFamily="34" charset="-122"/>
                <a:cs typeface="Gelasio" pitchFamily="34" charset="-120"/>
              </a:rPr>
              <a:t>1</a:t>
            </a:r>
            <a:endParaRPr lang="en-US" sz="2624" dirty="0"/>
          </a:p>
        </p:txBody>
      </p:sp>
      <p:sp>
        <p:nvSpPr>
          <p:cNvPr id="8" name="Text 4"/>
          <p:cNvSpPr/>
          <p:nvPr/>
        </p:nvSpPr>
        <p:spPr>
          <a:xfrm>
            <a:off x="5212913" y="2970848"/>
            <a:ext cx="2777490" cy="347186"/>
          </a:xfrm>
          <a:prstGeom prst="rect">
            <a:avLst/>
          </a:prstGeom>
          <a:noFill/>
          <a:ln/>
        </p:spPr>
        <p:txBody>
          <a:bodyPr wrap="none" rtlCol="0" anchor="t"/>
          <a:lstStyle/>
          <a:p>
            <a:pPr indent="0" marL="0">
              <a:lnSpc>
                <a:spcPts val="2734"/>
              </a:lnSpc>
              <a:buNone/>
            </a:pPr>
            <a:r>
              <a:rPr lang="en-US" sz="2187" dirty="0">
                <a:solidFill>
                  <a:srgbClr val="272525"/>
                </a:solidFill>
                <a:latin typeface="Gelasio" pitchFamily="34" charset="0"/>
                <a:ea typeface="Gelasio" pitchFamily="34" charset="-122"/>
                <a:cs typeface="Gelasio" pitchFamily="34" charset="-120"/>
              </a:rPr>
              <a:t>Traditional Festivals</a:t>
            </a:r>
            <a:endParaRPr lang="en-US" sz="2187" dirty="0"/>
          </a:p>
        </p:txBody>
      </p:sp>
      <p:sp>
        <p:nvSpPr>
          <p:cNvPr id="9" name="Text 5"/>
          <p:cNvSpPr/>
          <p:nvPr/>
        </p:nvSpPr>
        <p:spPr>
          <a:xfrm>
            <a:off x="5212913" y="3451265"/>
            <a:ext cx="3820001" cy="1421606"/>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Dhulikhel is renowned for its vibrant traditional festivals and celebrations, showcasing the rich cultural heritage of the region.</a:t>
            </a:r>
            <a:endParaRPr lang="en-US" sz="1750" dirty="0"/>
          </a:p>
        </p:txBody>
      </p:sp>
      <p:sp>
        <p:nvSpPr>
          <p:cNvPr id="10" name="Shape 6"/>
          <p:cNvSpPr/>
          <p:nvPr/>
        </p:nvSpPr>
        <p:spPr>
          <a:xfrm>
            <a:off x="9255085" y="2894528"/>
            <a:ext cx="499943" cy="499943"/>
          </a:xfrm>
          <a:prstGeom prst="roundRect">
            <a:avLst>
              <a:gd name="adj" fmla="val 20000"/>
            </a:avLst>
          </a:prstGeom>
          <a:solidFill>
            <a:srgbClr val="E8E8E3"/>
          </a:solidFill>
          <a:ln w="7620">
            <a:solidFill>
              <a:srgbClr val="CECEC9"/>
            </a:solidFill>
            <a:prstDash val="solid"/>
          </a:ln>
        </p:spPr>
      </p:sp>
      <p:sp>
        <p:nvSpPr>
          <p:cNvPr id="11" name="Text 7"/>
          <p:cNvSpPr/>
          <p:nvPr/>
        </p:nvSpPr>
        <p:spPr>
          <a:xfrm>
            <a:off x="9411891" y="2936200"/>
            <a:ext cx="186214" cy="416481"/>
          </a:xfrm>
          <a:prstGeom prst="rect">
            <a:avLst/>
          </a:prstGeom>
          <a:noFill/>
          <a:ln/>
        </p:spPr>
        <p:txBody>
          <a:bodyPr wrap="none" rtlCol="0" anchor="t"/>
          <a:lstStyle/>
          <a:p>
            <a:pPr algn="ctr" indent="0" marL="0">
              <a:lnSpc>
                <a:spcPts val="3281"/>
              </a:lnSpc>
              <a:buNone/>
            </a:pPr>
            <a:r>
              <a:rPr lang="en-US" sz="2624" dirty="0">
                <a:solidFill>
                  <a:srgbClr val="272525"/>
                </a:solidFill>
                <a:latin typeface="Gelasio" pitchFamily="34" charset="0"/>
                <a:ea typeface="Gelasio" pitchFamily="34" charset="-122"/>
                <a:cs typeface="Gelasio" pitchFamily="34" charset="-120"/>
              </a:rPr>
              <a:t>2</a:t>
            </a:r>
            <a:endParaRPr lang="en-US" sz="2624" dirty="0"/>
          </a:p>
        </p:txBody>
      </p:sp>
      <p:sp>
        <p:nvSpPr>
          <p:cNvPr id="12" name="Text 8"/>
          <p:cNvSpPr/>
          <p:nvPr/>
        </p:nvSpPr>
        <p:spPr>
          <a:xfrm>
            <a:off x="9977199" y="2970848"/>
            <a:ext cx="2777490" cy="347186"/>
          </a:xfrm>
          <a:prstGeom prst="rect">
            <a:avLst/>
          </a:prstGeom>
          <a:noFill/>
          <a:ln/>
        </p:spPr>
        <p:txBody>
          <a:bodyPr wrap="none" rtlCol="0" anchor="t"/>
          <a:lstStyle/>
          <a:p>
            <a:pPr indent="0" marL="0">
              <a:lnSpc>
                <a:spcPts val="2734"/>
              </a:lnSpc>
              <a:buNone/>
            </a:pPr>
            <a:r>
              <a:rPr lang="en-US" sz="2187" dirty="0">
                <a:solidFill>
                  <a:srgbClr val="272525"/>
                </a:solidFill>
                <a:latin typeface="Gelasio" pitchFamily="34" charset="0"/>
                <a:ea typeface="Gelasio" pitchFamily="34" charset="-122"/>
                <a:cs typeface="Gelasio" pitchFamily="34" charset="-120"/>
              </a:rPr>
              <a:t>Local Crafts</a:t>
            </a:r>
            <a:endParaRPr lang="en-US" sz="2187" dirty="0"/>
          </a:p>
        </p:txBody>
      </p:sp>
      <p:sp>
        <p:nvSpPr>
          <p:cNvPr id="13" name="Text 9"/>
          <p:cNvSpPr/>
          <p:nvPr/>
        </p:nvSpPr>
        <p:spPr>
          <a:xfrm>
            <a:off x="9977199" y="3451265"/>
            <a:ext cx="3820001" cy="1421606"/>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The town is known for its exquisite handcrafted goods, representing the skilled craftsmanship and artistic traditions of the local community.</a:t>
            </a:r>
            <a:endParaRPr lang="en-US" sz="1750" dirty="0"/>
          </a:p>
        </p:txBody>
      </p:sp>
      <p:sp>
        <p:nvSpPr>
          <p:cNvPr id="14" name="Shape 10"/>
          <p:cNvSpPr/>
          <p:nvPr/>
        </p:nvSpPr>
        <p:spPr>
          <a:xfrm>
            <a:off x="4490799" y="5268635"/>
            <a:ext cx="499943" cy="499943"/>
          </a:xfrm>
          <a:prstGeom prst="roundRect">
            <a:avLst>
              <a:gd name="adj" fmla="val 20000"/>
            </a:avLst>
          </a:prstGeom>
          <a:solidFill>
            <a:srgbClr val="E8E8E3"/>
          </a:solidFill>
          <a:ln w="7620">
            <a:solidFill>
              <a:srgbClr val="CECEC9"/>
            </a:solidFill>
            <a:prstDash val="solid"/>
          </a:ln>
        </p:spPr>
      </p:sp>
      <p:sp>
        <p:nvSpPr>
          <p:cNvPr id="15" name="Text 11"/>
          <p:cNvSpPr/>
          <p:nvPr/>
        </p:nvSpPr>
        <p:spPr>
          <a:xfrm>
            <a:off x="4648795" y="5310307"/>
            <a:ext cx="183952" cy="416481"/>
          </a:xfrm>
          <a:prstGeom prst="rect">
            <a:avLst/>
          </a:prstGeom>
          <a:noFill/>
          <a:ln/>
        </p:spPr>
        <p:txBody>
          <a:bodyPr wrap="none" rtlCol="0" anchor="t"/>
          <a:lstStyle/>
          <a:p>
            <a:pPr algn="ctr" indent="0" marL="0">
              <a:lnSpc>
                <a:spcPts val="3281"/>
              </a:lnSpc>
              <a:buNone/>
            </a:pPr>
            <a:r>
              <a:rPr lang="en-US" sz="2624" dirty="0">
                <a:solidFill>
                  <a:srgbClr val="272525"/>
                </a:solidFill>
                <a:latin typeface="Gelasio" pitchFamily="34" charset="0"/>
                <a:ea typeface="Gelasio" pitchFamily="34" charset="-122"/>
                <a:cs typeface="Gelasio" pitchFamily="34" charset="-120"/>
              </a:rPr>
              <a:t>3</a:t>
            </a:r>
            <a:endParaRPr lang="en-US" sz="2624" dirty="0"/>
          </a:p>
        </p:txBody>
      </p:sp>
      <p:sp>
        <p:nvSpPr>
          <p:cNvPr id="16" name="Text 12"/>
          <p:cNvSpPr/>
          <p:nvPr/>
        </p:nvSpPr>
        <p:spPr>
          <a:xfrm>
            <a:off x="5212913" y="5344954"/>
            <a:ext cx="2777490" cy="347186"/>
          </a:xfrm>
          <a:prstGeom prst="rect">
            <a:avLst/>
          </a:prstGeom>
          <a:noFill/>
          <a:ln/>
        </p:spPr>
        <p:txBody>
          <a:bodyPr wrap="none" rtlCol="0" anchor="t"/>
          <a:lstStyle/>
          <a:p>
            <a:pPr indent="0" marL="0">
              <a:lnSpc>
                <a:spcPts val="2734"/>
              </a:lnSpc>
              <a:buNone/>
            </a:pPr>
            <a:r>
              <a:rPr lang="en-US" sz="2187" dirty="0">
                <a:solidFill>
                  <a:srgbClr val="272525"/>
                </a:solidFill>
                <a:latin typeface="Gelasio" pitchFamily="34" charset="0"/>
                <a:ea typeface="Gelasio" pitchFamily="34" charset="-122"/>
                <a:cs typeface="Gelasio" pitchFamily="34" charset="-120"/>
              </a:rPr>
              <a:t>Cultural Diversity</a:t>
            </a:r>
            <a:endParaRPr lang="en-US" sz="2187" dirty="0"/>
          </a:p>
        </p:txBody>
      </p:sp>
      <p:sp>
        <p:nvSpPr>
          <p:cNvPr id="17" name="Text 13"/>
          <p:cNvSpPr/>
          <p:nvPr/>
        </p:nvSpPr>
        <p:spPr>
          <a:xfrm>
            <a:off x="5212913" y="5825371"/>
            <a:ext cx="8584287" cy="710803"/>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The diverse cultural influences in Dhulikhel contribute to a melting pot of traditions, beliefs, and practices.</a:t>
            </a:r>
            <a:endParaRPr lang="en-US" sz="1750"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039064"/>
            <a:ext cx="6316385" cy="694373"/>
          </a:xfrm>
          <a:prstGeom prst="rect">
            <a:avLst/>
          </a:prstGeom>
          <a:noFill/>
          <a:ln/>
        </p:spPr>
        <p:txBody>
          <a:bodyPr wrap="none" rtlCol="0" anchor="t"/>
          <a:lstStyle/>
          <a:p>
            <a:pPr indent="0" marL="0">
              <a:lnSpc>
                <a:spcPts val="5468"/>
              </a:lnSpc>
              <a:buNone/>
            </a:pPr>
            <a:r>
              <a:rPr lang="en-US" sz="4374" dirty="0">
                <a:solidFill>
                  <a:srgbClr val="312F2B"/>
                </a:solidFill>
                <a:latin typeface="Gelasio" pitchFamily="34" charset="0"/>
                <a:ea typeface="Gelasio" pitchFamily="34" charset="-122"/>
                <a:cs typeface="Gelasio" pitchFamily="34" charset="-120"/>
              </a:rPr>
              <a:t>Geographic Surroundings</a:t>
            </a:r>
            <a:endParaRPr lang="en-US" sz="4374" dirty="0"/>
          </a:p>
        </p:txBody>
      </p:sp>
      <p:sp>
        <p:nvSpPr>
          <p:cNvPr id="5" name="Text 2"/>
          <p:cNvSpPr/>
          <p:nvPr/>
        </p:nvSpPr>
        <p:spPr>
          <a:xfrm>
            <a:off x="2037993" y="3288863"/>
            <a:ext cx="2777490" cy="347186"/>
          </a:xfrm>
          <a:prstGeom prst="rect">
            <a:avLst/>
          </a:prstGeom>
          <a:noFill/>
          <a:ln/>
        </p:spPr>
        <p:txBody>
          <a:bodyPr wrap="none" rtlCol="0" anchor="t"/>
          <a:lstStyle/>
          <a:p>
            <a:pPr indent="0" marL="0">
              <a:lnSpc>
                <a:spcPts val="2734"/>
              </a:lnSpc>
              <a:buNone/>
            </a:pPr>
            <a:r>
              <a:rPr lang="en-US" sz="2187" dirty="0">
                <a:solidFill>
                  <a:srgbClr val="312F2B"/>
                </a:solidFill>
                <a:latin typeface="Gelasio" pitchFamily="34" charset="0"/>
                <a:ea typeface="Gelasio" pitchFamily="34" charset="-122"/>
                <a:cs typeface="Gelasio" pitchFamily="34" charset="-120"/>
              </a:rPr>
              <a:t>Rural Landscape</a:t>
            </a:r>
            <a:endParaRPr lang="en-US" sz="2187" dirty="0"/>
          </a:p>
        </p:txBody>
      </p:sp>
      <p:sp>
        <p:nvSpPr>
          <p:cNvPr id="6" name="Text 3"/>
          <p:cNvSpPr/>
          <p:nvPr/>
        </p:nvSpPr>
        <p:spPr>
          <a:xfrm>
            <a:off x="2037993" y="3858220"/>
            <a:ext cx="3156347" cy="2132409"/>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The picturesque surroundings of Dhulikhel are characterized by rolling hills, lush forests, and vibrant agricultural fields, creating a serene and captivating environment.</a:t>
            </a:r>
            <a:endParaRPr lang="en-US" sz="1750" dirty="0"/>
          </a:p>
        </p:txBody>
      </p:sp>
      <p:sp>
        <p:nvSpPr>
          <p:cNvPr id="7" name="Text 4"/>
          <p:cNvSpPr/>
          <p:nvPr/>
        </p:nvSpPr>
        <p:spPr>
          <a:xfrm>
            <a:off x="5743932" y="3288863"/>
            <a:ext cx="2777490" cy="347186"/>
          </a:xfrm>
          <a:prstGeom prst="rect">
            <a:avLst/>
          </a:prstGeom>
          <a:noFill/>
          <a:ln/>
        </p:spPr>
        <p:txBody>
          <a:bodyPr wrap="none" rtlCol="0" anchor="t"/>
          <a:lstStyle/>
          <a:p>
            <a:pPr indent="0" marL="0">
              <a:lnSpc>
                <a:spcPts val="2734"/>
              </a:lnSpc>
              <a:buNone/>
            </a:pPr>
            <a:r>
              <a:rPr lang="en-US" sz="2187" dirty="0">
                <a:solidFill>
                  <a:srgbClr val="312F2B"/>
                </a:solidFill>
                <a:latin typeface="Gelasio" pitchFamily="34" charset="0"/>
                <a:ea typeface="Gelasio" pitchFamily="34" charset="-122"/>
                <a:cs typeface="Gelasio" pitchFamily="34" charset="-120"/>
              </a:rPr>
              <a:t>Scenic Beauty</a:t>
            </a:r>
            <a:endParaRPr lang="en-US" sz="2187" dirty="0"/>
          </a:p>
        </p:txBody>
      </p:sp>
      <p:sp>
        <p:nvSpPr>
          <p:cNvPr id="8" name="Text 5"/>
          <p:cNvSpPr/>
          <p:nvPr/>
        </p:nvSpPr>
        <p:spPr>
          <a:xfrm>
            <a:off x="5743932" y="3858220"/>
            <a:ext cx="3156347" cy="1777008"/>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The town's geography offers stunning panoramic views, attracting nature enthusiasts, hikers, and photographers from around the world.</a:t>
            </a:r>
            <a:endParaRPr lang="en-US" sz="1750" dirty="0"/>
          </a:p>
        </p:txBody>
      </p:sp>
      <p:sp>
        <p:nvSpPr>
          <p:cNvPr id="9" name="Text 6"/>
          <p:cNvSpPr/>
          <p:nvPr/>
        </p:nvSpPr>
        <p:spPr>
          <a:xfrm>
            <a:off x="9449872" y="3288863"/>
            <a:ext cx="3026212" cy="347186"/>
          </a:xfrm>
          <a:prstGeom prst="rect">
            <a:avLst/>
          </a:prstGeom>
          <a:noFill/>
          <a:ln/>
        </p:spPr>
        <p:txBody>
          <a:bodyPr wrap="none" rtlCol="0" anchor="t"/>
          <a:lstStyle/>
          <a:p>
            <a:pPr indent="0" marL="0">
              <a:lnSpc>
                <a:spcPts val="2734"/>
              </a:lnSpc>
              <a:buNone/>
            </a:pPr>
            <a:r>
              <a:rPr lang="en-US" sz="2187" dirty="0">
                <a:solidFill>
                  <a:srgbClr val="312F2B"/>
                </a:solidFill>
                <a:latin typeface="Gelasio" pitchFamily="34" charset="0"/>
                <a:ea typeface="Gelasio" pitchFamily="34" charset="-122"/>
                <a:cs typeface="Gelasio" pitchFamily="34" charset="-120"/>
              </a:rPr>
              <a:t>Environmental Diversity</a:t>
            </a:r>
            <a:endParaRPr lang="en-US" sz="2187" dirty="0"/>
          </a:p>
        </p:txBody>
      </p:sp>
      <p:sp>
        <p:nvSpPr>
          <p:cNvPr id="10" name="Text 7"/>
          <p:cNvSpPr/>
          <p:nvPr/>
        </p:nvSpPr>
        <p:spPr>
          <a:xfrm>
            <a:off x="9449872" y="3858220"/>
            <a:ext cx="3156347" cy="1421606"/>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The region's diverse landscape provides a habitat for a variety of flora and fauna, contributing to its ecological significance.</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777490"/>
          </a:xfrm>
          <a:prstGeom prst="rect">
            <a:avLst/>
          </a:prstGeom>
        </p:spPr>
      </p:pic>
      <p:sp>
        <p:nvSpPr>
          <p:cNvPr id="5" name="Text 1"/>
          <p:cNvSpPr/>
          <p:nvPr/>
        </p:nvSpPr>
        <p:spPr>
          <a:xfrm>
            <a:off x="2037993" y="3453527"/>
            <a:ext cx="5554980" cy="694373"/>
          </a:xfrm>
          <a:prstGeom prst="rect">
            <a:avLst/>
          </a:prstGeom>
          <a:noFill/>
          <a:ln/>
        </p:spPr>
        <p:txBody>
          <a:bodyPr wrap="none" rtlCol="0" anchor="t"/>
          <a:lstStyle/>
          <a:p>
            <a:pPr indent="0" marL="0">
              <a:lnSpc>
                <a:spcPts val="5468"/>
              </a:lnSpc>
              <a:buNone/>
            </a:pPr>
            <a:r>
              <a:rPr lang="en-US" sz="4374" dirty="0">
                <a:solidFill>
                  <a:srgbClr val="312F2B"/>
                </a:solidFill>
                <a:latin typeface="Gelasio" pitchFamily="34" charset="0"/>
                <a:ea typeface="Gelasio" pitchFamily="34" charset="-122"/>
                <a:cs typeface="Gelasio" pitchFamily="34" charset="-120"/>
              </a:rPr>
              <a:t>Modern Development</a:t>
            </a:r>
            <a:endParaRPr lang="en-US" sz="4374" dirty="0"/>
          </a:p>
        </p:txBody>
      </p:sp>
      <p:sp>
        <p:nvSpPr>
          <p:cNvPr id="6" name="Shape 2"/>
          <p:cNvSpPr/>
          <p:nvPr/>
        </p:nvSpPr>
        <p:spPr>
          <a:xfrm>
            <a:off x="2037993" y="4481155"/>
            <a:ext cx="3370064" cy="3072408"/>
          </a:xfrm>
          <a:prstGeom prst="roundRect">
            <a:avLst>
              <a:gd name="adj" fmla="val 3254"/>
            </a:avLst>
          </a:prstGeom>
          <a:solidFill>
            <a:srgbClr val="E8E8E3"/>
          </a:solidFill>
          <a:ln w="7620">
            <a:solidFill>
              <a:srgbClr val="CECEC9"/>
            </a:solidFill>
            <a:prstDash val="solid"/>
          </a:ln>
        </p:spPr>
      </p:sp>
      <p:sp>
        <p:nvSpPr>
          <p:cNvPr id="7" name="Text 3"/>
          <p:cNvSpPr/>
          <p:nvPr/>
        </p:nvSpPr>
        <p:spPr>
          <a:xfrm>
            <a:off x="2267783" y="4710946"/>
            <a:ext cx="2777490" cy="347186"/>
          </a:xfrm>
          <a:prstGeom prst="rect">
            <a:avLst/>
          </a:prstGeom>
          <a:noFill/>
          <a:ln/>
        </p:spPr>
        <p:txBody>
          <a:bodyPr wrap="none" rtlCol="0" anchor="t"/>
          <a:lstStyle/>
          <a:p>
            <a:pPr indent="0" marL="0">
              <a:lnSpc>
                <a:spcPts val="2734"/>
              </a:lnSpc>
              <a:buNone/>
            </a:pPr>
            <a:r>
              <a:rPr lang="en-US" sz="2187" dirty="0">
                <a:solidFill>
                  <a:srgbClr val="272525"/>
                </a:solidFill>
                <a:latin typeface="Gelasio" pitchFamily="34" charset="0"/>
                <a:ea typeface="Gelasio" pitchFamily="34" charset="-122"/>
                <a:cs typeface="Gelasio" pitchFamily="34" charset="-120"/>
              </a:rPr>
              <a:t>Urban Expansion</a:t>
            </a:r>
            <a:endParaRPr lang="en-US" sz="2187" dirty="0"/>
          </a:p>
        </p:txBody>
      </p:sp>
      <p:sp>
        <p:nvSpPr>
          <p:cNvPr id="8" name="Text 4"/>
          <p:cNvSpPr/>
          <p:nvPr/>
        </p:nvSpPr>
        <p:spPr>
          <a:xfrm>
            <a:off x="2267783" y="5191363"/>
            <a:ext cx="2910483" cy="1777008"/>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Dhulikhel has witnessed rapid urban development, marked by the emergence of modern infrastructure and a bustling commercial center.</a:t>
            </a:r>
            <a:endParaRPr lang="en-US" sz="1750" dirty="0"/>
          </a:p>
        </p:txBody>
      </p:sp>
      <p:sp>
        <p:nvSpPr>
          <p:cNvPr id="9" name="Shape 5"/>
          <p:cNvSpPr/>
          <p:nvPr/>
        </p:nvSpPr>
        <p:spPr>
          <a:xfrm>
            <a:off x="5630228" y="4481155"/>
            <a:ext cx="3370064" cy="3072408"/>
          </a:xfrm>
          <a:prstGeom prst="roundRect">
            <a:avLst>
              <a:gd name="adj" fmla="val 3254"/>
            </a:avLst>
          </a:prstGeom>
          <a:solidFill>
            <a:srgbClr val="E8E8E3"/>
          </a:solidFill>
          <a:ln w="7620">
            <a:solidFill>
              <a:srgbClr val="CECEC9"/>
            </a:solidFill>
            <a:prstDash val="solid"/>
          </a:ln>
        </p:spPr>
      </p:sp>
      <p:sp>
        <p:nvSpPr>
          <p:cNvPr id="10" name="Text 6"/>
          <p:cNvSpPr/>
          <p:nvPr/>
        </p:nvSpPr>
        <p:spPr>
          <a:xfrm>
            <a:off x="5860018" y="4710946"/>
            <a:ext cx="2777490" cy="347186"/>
          </a:xfrm>
          <a:prstGeom prst="rect">
            <a:avLst/>
          </a:prstGeom>
          <a:noFill/>
          <a:ln/>
        </p:spPr>
        <p:txBody>
          <a:bodyPr wrap="none" rtlCol="0" anchor="t"/>
          <a:lstStyle/>
          <a:p>
            <a:pPr indent="0" marL="0">
              <a:lnSpc>
                <a:spcPts val="2734"/>
              </a:lnSpc>
              <a:buNone/>
            </a:pPr>
            <a:r>
              <a:rPr lang="en-US" sz="2187" dirty="0">
                <a:solidFill>
                  <a:srgbClr val="272525"/>
                </a:solidFill>
                <a:latin typeface="Gelasio" pitchFamily="34" charset="0"/>
                <a:ea typeface="Gelasio" pitchFamily="34" charset="-122"/>
                <a:cs typeface="Gelasio" pitchFamily="34" charset="-120"/>
              </a:rPr>
              <a:t>Cultural Revival</a:t>
            </a:r>
            <a:endParaRPr lang="en-US" sz="2187" dirty="0"/>
          </a:p>
        </p:txBody>
      </p:sp>
      <p:sp>
        <p:nvSpPr>
          <p:cNvPr id="11" name="Text 7"/>
          <p:cNvSpPr/>
          <p:nvPr/>
        </p:nvSpPr>
        <p:spPr>
          <a:xfrm>
            <a:off x="5860018" y="5191363"/>
            <a:ext cx="2910483" cy="2132409"/>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While embracing modernity, the town has successfully preserved its cultural heritage, inspiring a harmonious blend of tradition and progress.</a:t>
            </a:r>
            <a:endParaRPr lang="en-US" sz="1750" dirty="0"/>
          </a:p>
        </p:txBody>
      </p:sp>
      <p:sp>
        <p:nvSpPr>
          <p:cNvPr id="12" name="Shape 8"/>
          <p:cNvSpPr/>
          <p:nvPr/>
        </p:nvSpPr>
        <p:spPr>
          <a:xfrm>
            <a:off x="9222462" y="4481155"/>
            <a:ext cx="3370064" cy="3072408"/>
          </a:xfrm>
          <a:prstGeom prst="roundRect">
            <a:avLst>
              <a:gd name="adj" fmla="val 3254"/>
            </a:avLst>
          </a:prstGeom>
          <a:solidFill>
            <a:srgbClr val="E8E8E3"/>
          </a:solidFill>
          <a:ln w="7620">
            <a:solidFill>
              <a:srgbClr val="CECEC9"/>
            </a:solidFill>
            <a:prstDash val="solid"/>
          </a:ln>
        </p:spPr>
      </p:sp>
      <p:sp>
        <p:nvSpPr>
          <p:cNvPr id="13" name="Text 9"/>
          <p:cNvSpPr/>
          <p:nvPr/>
        </p:nvSpPr>
        <p:spPr>
          <a:xfrm>
            <a:off x="9452253" y="4710946"/>
            <a:ext cx="2777490" cy="347186"/>
          </a:xfrm>
          <a:prstGeom prst="rect">
            <a:avLst/>
          </a:prstGeom>
          <a:noFill/>
          <a:ln/>
        </p:spPr>
        <p:txBody>
          <a:bodyPr wrap="none" rtlCol="0" anchor="t"/>
          <a:lstStyle/>
          <a:p>
            <a:pPr indent="0" marL="0">
              <a:lnSpc>
                <a:spcPts val="2734"/>
              </a:lnSpc>
              <a:buNone/>
            </a:pPr>
            <a:r>
              <a:rPr lang="en-US" sz="2187" dirty="0">
                <a:solidFill>
                  <a:srgbClr val="272525"/>
                </a:solidFill>
                <a:latin typeface="Gelasio" pitchFamily="34" charset="0"/>
                <a:ea typeface="Gelasio" pitchFamily="34" charset="-122"/>
                <a:cs typeface="Gelasio" pitchFamily="34" charset="-120"/>
              </a:rPr>
              <a:t>Educational Hub</a:t>
            </a:r>
            <a:endParaRPr lang="en-US" sz="2187" dirty="0"/>
          </a:p>
        </p:txBody>
      </p:sp>
      <p:sp>
        <p:nvSpPr>
          <p:cNvPr id="14" name="Text 10"/>
          <p:cNvSpPr/>
          <p:nvPr/>
        </p:nvSpPr>
        <p:spPr>
          <a:xfrm>
            <a:off x="9452253" y="5191363"/>
            <a:ext cx="2910483" cy="2132409"/>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It has become a prominent educational hub, offering a range of learning institutions and fostering intellectual growth and innovation in the region.</a:t>
            </a:r>
            <a:endParaRPr lang="en-US" sz="1750" dirty="0"/>
          </a:p>
        </p:txBody>
      </p:sp>
      <p:pic>
        <p:nvPicPr>
          <p:cNvPr id="15"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840117"/>
            <a:ext cx="6007537" cy="694373"/>
          </a:xfrm>
          <a:prstGeom prst="rect">
            <a:avLst/>
          </a:prstGeom>
          <a:noFill/>
          <a:ln/>
        </p:spPr>
        <p:txBody>
          <a:bodyPr wrap="none" rtlCol="0" anchor="t"/>
          <a:lstStyle/>
          <a:p>
            <a:pPr indent="0" marL="0">
              <a:lnSpc>
                <a:spcPts val="5468"/>
              </a:lnSpc>
              <a:buNone/>
            </a:pPr>
            <a:r>
              <a:rPr lang="en-US" sz="4374" dirty="0">
                <a:solidFill>
                  <a:srgbClr val="312F2B"/>
                </a:solidFill>
                <a:latin typeface="Gelasio" pitchFamily="34" charset="0"/>
                <a:ea typeface="Gelasio" pitchFamily="34" charset="-122"/>
                <a:cs typeface="Gelasio" pitchFamily="34" charset="-120"/>
              </a:rPr>
              <a:t>Tourism and Hospitality</a:t>
            </a:r>
            <a:endParaRPr lang="en-US" sz="4374" dirty="0"/>
          </a:p>
        </p:txBody>
      </p:sp>
      <p:sp>
        <p:nvSpPr>
          <p:cNvPr id="5" name="Text 2"/>
          <p:cNvSpPr/>
          <p:nvPr/>
        </p:nvSpPr>
        <p:spPr>
          <a:xfrm>
            <a:off x="2037993" y="4089916"/>
            <a:ext cx="3295888" cy="666512"/>
          </a:xfrm>
          <a:prstGeom prst="rect">
            <a:avLst/>
          </a:prstGeom>
          <a:noFill/>
          <a:ln/>
        </p:spPr>
        <p:txBody>
          <a:bodyPr wrap="none" rtlCol="0" anchor="t"/>
          <a:lstStyle/>
          <a:p>
            <a:pPr algn="ctr" indent="0" marL="0">
              <a:lnSpc>
                <a:spcPts val="5249"/>
              </a:lnSpc>
              <a:buNone/>
            </a:pPr>
            <a:r>
              <a:rPr lang="en-US" sz="5249" dirty="0">
                <a:solidFill>
                  <a:srgbClr val="272525"/>
                </a:solidFill>
                <a:latin typeface="Gelasio" pitchFamily="34" charset="0"/>
                <a:ea typeface="Gelasio" pitchFamily="34" charset="-122"/>
                <a:cs typeface="Gelasio" pitchFamily="34" charset="-120"/>
              </a:rPr>
              <a:t>1500+</a:t>
            </a:r>
            <a:endParaRPr lang="en-US" sz="5249" dirty="0"/>
          </a:p>
        </p:txBody>
      </p:sp>
      <p:sp>
        <p:nvSpPr>
          <p:cNvPr id="6" name="Text 3"/>
          <p:cNvSpPr/>
          <p:nvPr/>
        </p:nvSpPr>
        <p:spPr>
          <a:xfrm>
            <a:off x="2037993" y="5034082"/>
            <a:ext cx="3295888" cy="355402"/>
          </a:xfrm>
          <a:prstGeom prst="rect">
            <a:avLst/>
          </a:prstGeom>
          <a:noFill/>
          <a:ln/>
        </p:spPr>
        <p:txBody>
          <a:bodyPr wrap="none" rtlCol="0" anchor="t"/>
          <a:lstStyle/>
          <a:p>
            <a:pPr algn="ctr" indent="0" marL="0">
              <a:lnSpc>
                <a:spcPts val="2799"/>
              </a:lnSpc>
              <a:buNone/>
            </a:pPr>
            <a:r>
              <a:rPr lang="en-US" sz="1750" dirty="0">
                <a:solidFill>
                  <a:srgbClr val="272525"/>
                </a:solidFill>
                <a:latin typeface="Lato" pitchFamily="34" charset="0"/>
                <a:ea typeface="Lato" pitchFamily="34" charset="-122"/>
                <a:cs typeface="Lato" pitchFamily="34" charset="-120"/>
              </a:rPr>
              <a:t>Guesthouses and Hotels</a:t>
            </a:r>
            <a:endParaRPr lang="en-US" sz="1750" dirty="0"/>
          </a:p>
        </p:txBody>
      </p:sp>
      <p:sp>
        <p:nvSpPr>
          <p:cNvPr id="7" name="Text 4"/>
          <p:cNvSpPr/>
          <p:nvPr/>
        </p:nvSpPr>
        <p:spPr>
          <a:xfrm>
            <a:off x="5667137" y="4089916"/>
            <a:ext cx="3296007" cy="666512"/>
          </a:xfrm>
          <a:prstGeom prst="rect">
            <a:avLst/>
          </a:prstGeom>
          <a:noFill/>
          <a:ln/>
        </p:spPr>
        <p:txBody>
          <a:bodyPr wrap="none" rtlCol="0" anchor="t"/>
          <a:lstStyle/>
          <a:p>
            <a:pPr algn="ctr" indent="0" marL="0">
              <a:lnSpc>
                <a:spcPts val="5249"/>
              </a:lnSpc>
              <a:buNone/>
            </a:pPr>
            <a:r>
              <a:rPr lang="en-US" sz="5249" dirty="0">
                <a:solidFill>
                  <a:srgbClr val="272525"/>
                </a:solidFill>
                <a:latin typeface="Gelasio" pitchFamily="34" charset="0"/>
                <a:ea typeface="Gelasio" pitchFamily="34" charset="-122"/>
                <a:cs typeface="Gelasio" pitchFamily="34" charset="-120"/>
              </a:rPr>
              <a:t>50%</a:t>
            </a:r>
            <a:endParaRPr lang="en-US" sz="5249" dirty="0"/>
          </a:p>
        </p:txBody>
      </p:sp>
      <p:sp>
        <p:nvSpPr>
          <p:cNvPr id="8" name="Text 5"/>
          <p:cNvSpPr/>
          <p:nvPr/>
        </p:nvSpPr>
        <p:spPr>
          <a:xfrm>
            <a:off x="5667137" y="5034082"/>
            <a:ext cx="3296007" cy="355402"/>
          </a:xfrm>
          <a:prstGeom prst="rect">
            <a:avLst/>
          </a:prstGeom>
          <a:noFill/>
          <a:ln/>
        </p:spPr>
        <p:txBody>
          <a:bodyPr wrap="none" rtlCol="0" anchor="t"/>
          <a:lstStyle/>
          <a:p>
            <a:pPr algn="ctr" indent="0" marL="0">
              <a:lnSpc>
                <a:spcPts val="2799"/>
              </a:lnSpc>
              <a:buNone/>
            </a:pPr>
            <a:r>
              <a:rPr lang="en-US" sz="1750" dirty="0">
                <a:solidFill>
                  <a:srgbClr val="272525"/>
                </a:solidFill>
                <a:latin typeface="Lato" pitchFamily="34" charset="0"/>
                <a:ea typeface="Lato" pitchFamily="34" charset="-122"/>
                <a:cs typeface="Lato" pitchFamily="34" charset="-120"/>
              </a:rPr>
              <a:t>Increase in Tourism</a:t>
            </a:r>
            <a:endParaRPr lang="en-US" sz="1750" dirty="0"/>
          </a:p>
        </p:txBody>
      </p:sp>
      <p:sp>
        <p:nvSpPr>
          <p:cNvPr id="9" name="Text 6"/>
          <p:cNvSpPr/>
          <p:nvPr/>
        </p:nvSpPr>
        <p:spPr>
          <a:xfrm>
            <a:off x="9296400" y="4089916"/>
            <a:ext cx="3296007" cy="666512"/>
          </a:xfrm>
          <a:prstGeom prst="rect">
            <a:avLst/>
          </a:prstGeom>
          <a:noFill/>
          <a:ln/>
        </p:spPr>
        <p:txBody>
          <a:bodyPr wrap="none" rtlCol="0" anchor="t"/>
          <a:lstStyle/>
          <a:p>
            <a:pPr algn="ctr" indent="0" marL="0">
              <a:lnSpc>
                <a:spcPts val="5249"/>
              </a:lnSpc>
              <a:buNone/>
            </a:pPr>
            <a:r>
              <a:rPr lang="en-US" sz="5249" dirty="0">
                <a:solidFill>
                  <a:srgbClr val="272525"/>
                </a:solidFill>
                <a:latin typeface="Gelasio" pitchFamily="34" charset="0"/>
                <a:ea typeface="Gelasio" pitchFamily="34" charset="-122"/>
                <a:cs typeface="Gelasio" pitchFamily="34" charset="-120"/>
              </a:rPr>
              <a:t>Stunning Mountain Views</a:t>
            </a:r>
            <a:endParaRPr lang="en-US" sz="5249" dirty="0"/>
          </a:p>
        </p:txBody>
      </p:sp>
      <p:sp>
        <p:nvSpPr>
          <p:cNvPr id="10" name="Text 7"/>
          <p:cNvSpPr/>
          <p:nvPr/>
        </p:nvSpPr>
        <p:spPr>
          <a:xfrm>
            <a:off x="9296400" y="5034082"/>
            <a:ext cx="3296007" cy="355402"/>
          </a:xfrm>
          <a:prstGeom prst="rect">
            <a:avLst/>
          </a:prstGeom>
          <a:noFill/>
          <a:ln/>
        </p:spPr>
        <p:txBody>
          <a:bodyPr wrap="none" rtlCol="0" anchor="t"/>
          <a:lstStyle/>
          <a:p>
            <a:pPr algn="ctr" indent="0" marL="0">
              <a:lnSpc>
                <a:spcPts val="2799"/>
              </a:lnSpc>
              <a:buNone/>
            </a:pPr>
            <a:r>
              <a:rPr lang="en-US" sz="1750" dirty="0">
                <a:solidFill>
                  <a:srgbClr val="272525"/>
                </a:solidFill>
                <a:latin typeface="Lato" pitchFamily="34" charset="0"/>
                <a:ea typeface="Lato" pitchFamily="34" charset="-122"/>
                <a:cs typeface="Lato" pitchFamily="34" charset="-120"/>
              </a:rPr>
              <a:t>Scenic Attractions</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438876"/>
            <a:ext cx="6020276" cy="694373"/>
          </a:xfrm>
          <a:prstGeom prst="rect">
            <a:avLst/>
          </a:prstGeom>
          <a:noFill/>
          <a:ln/>
        </p:spPr>
        <p:txBody>
          <a:bodyPr wrap="none" rtlCol="0" anchor="t"/>
          <a:lstStyle/>
          <a:p>
            <a:pPr indent="0" marL="0">
              <a:lnSpc>
                <a:spcPts val="5468"/>
              </a:lnSpc>
              <a:buNone/>
            </a:pPr>
            <a:r>
              <a:rPr lang="en-US" sz="4374" dirty="0">
                <a:solidFill>
                  <a:srgbClr val="312F2B"/>
                </a:solidFill>
                <a:latin typeface="Gelasio" pitchFamily="34" charset="0"/>
                <a:ea typeface="Gelasio" pitchFamily="34" charset="-122"/>
                <a:cs typeface="Gelasio" pitchFamily="34" charset="-120"/>
              </a:rPr>
              <a:t>Economic Opportunities</a:t>
            </a:r>
            <a:endParaRPr lang="en-US" sz="4374" dirty="0"/>
          </a:p>
        </p:txBody>
      </p:sp>
      <p:pic>
        <p:nvPicPr>
          <p:cNvPr id="5" name="Image 1" descr="preencoded.png">    </p:cNvPr>
          <p:cNvPicPr>
            <a:picLocks noChangeAspect="1"/>
          </p:cNvPicPr>
          <p:nvPr/>
        </p:nvPicPr>
        <p:blipFill>
          <a:blip r:embed="rId2"/>
          <a:stretch>
            <a:fillRect/>
          </a:stretch>
        </p:blipFill>
        <p:spPr>
          <a:xfrm>
            <a:off x="2037993" y="3577590"/>
            <a:ext cx="444341" cy="444341"/>
          </a:xfrm>
          <a:prstGeom prst="rect">
            <a:avLst/>
          </a:prstGeom>
        </p:spPr>
      </p:pic>
      <p:sp>
        <p:nvSpPr>
          <p:cNvPr id="6" name="Text 2"/>
          <p:cNvSpPr/>
          <p:nvPr/>
        </p:nvSpPr>
        <p:spPr>
          <a:xfrm>
            <a:off x="2037993" y="4244102"/>
            <a:ext cx="2777490" cy="347186"/>
          </a:xfrm>
          <a:prstGeom prst="rect">
            <a:avLst/>
          </a:prstGeom>
          <a:noFill/>
          <a:ln/>
        </p:spPr>
        <p:txBody>
          <a:bodyPr wrap="none" rtlCol="0" anchor="t"/>
          <a:lstStyle/>
          <a:p>
            <a:pPr algn="l" indent="0" marL="0">
              <a:lnSpc>
                <a:spcPts val="2734"/>
              </a:lnSpc>
              <a:buNone/>
            </a:pPr>
            <a:r>
              <a:rPr lang="en-US" sz="2187" dirty="0">
                <a:solidFill>
                  <a:srgbClr val="312F2B"/>
                </a:solidFill>
                <a:latin typeface="Gelasio" pitchFamily="34" charset="0"/>
                <a:ea typeface="Gelasio" pitchFamily="34" charset="-122"/>
                <a:cs typeface="Gelasio" pitchFamily="34" charset="-120"/>
              </a:rPr>
              <a:t>Local Commerce</a:t>
            </a:r>
            <a:endParaRPr lang="en-US" sz="2187" dirty="0"/>
          </a:p>
        </p:txBody>
      </p:sp>
      <p:sp>
        <p:nvSpPr>
          <p:cNvPr id="7" name="Text 3"/>
          <p:cNvSpPr/>
          <p:nvPr/>
        </p:nvSpPr>
        <p:spPr>
          <a:xfrm>
            <a:off x="2037993" y="4724519"/>
            <a:ext cx="5110520" cy="1066205"/>
          </a:xfrm>
          <a:prstGeom prst="rect">
            <a:avLst/>
          </a:prstGeom>
          <a:noFill/>
          <a:ln/>
        </p:spPr>
        <p:txBody>
          <a:bodyPr wrap="square" rtlCol="0" anchor="t"/>
          <a:lstStyle/>
          <a:p>
            <a:pPr algn="l" indent="0" marL="0">
              <a:lnSpc>
                <a:spcPts val="2799"/>
              </a:lnSpc>
              <a:buNone/>
            </a:pPr>
            <a:r>
              <a:rPr lang="en-US" sz="1750" dirty="0">
                <a:solidFill>
                  <a:srgbClr val="272525"/>
                </a:solidFill>
                <a:latin typeface="Lato" pitchFamily="34" charset="0"/>
                <a:ea typeface="Lato" pitchFamily="34" charset="-122"/>
                <a:cs typeface="Lato" pitchFamily="34" charset="-120"/>
              </a:rPr>
              <a:t>The town boasts vibrant marketplaces, serving as a hub for local businesses and entrepreneurial activities.</a:t>
            </a:r>
            <a:endParaRPr lang="en-US" sz="1750" dirty="0"/>
          </a:p>
        </p:txBody>
      </p:sp>
      <p:pic>
        <p:nvPicPr>
          <p:cNvPr id="8" name="Image 2" descr="preencoded.png">    </p:cNvPr>
          <p:cNvPicPr>
            <a:picLocks noChangeAspect="1"/>
          </p:cNvPicPr>
          <p:nvPr/>
        </p:nvPicPr>
        <p:blipFill>
          <a:blip r:embed="rId3"/>
          <a:stretch>
            <a:fillRect/>
          </a:stretch>
        </p:blipFill>
        <p:spPr>
          <a:xfrm>
            <a:off x="7481768" y="3577590"/>
            <a:ext cx="444341" cy="444341"/>
          </a:xfrm>
          <a:prstGeom prst="rect">
            <a:avLst/>
          </a:prstGeom>
        </p:spPr>
      </p:pic>
      <p:sp>
        <p:nvSpPr>
          <p:cNvPr id="9" name="Text 4"/>
          <p:cNvSpPr/>
          <p:nvPr/>
        </p:nvSpPr>
        <p:spPr>
          <a:xfrm>
            <a:off x="7481768" y="4244102"/>
            <a:ext cx="2777490" cy="347186"/>
          </a:xfrm>
          <a:prstGeom prst="rect">
            <a:avLst/>
          </a:prstGeom>
          <a:noFill/>
          <a:ln/>
        </p:spPr>
        <p:txBody>
          <a:bodyPr wrap="none" rtlCol="0" anchor="t"/>
          <a:lstStyle/>
          <a:p>
            <a:pPr algn="l" indent="0" marL="0">
              <a:lnSpc>
                <a:spcPts val="2734"/>
              </a:lnSpc>
              <a:buNone/>
            </a:pPr>
            <a:r>
              <a:rPr lang="en-US" sz="2187" dirty="0">
                <a:solidFill>
                  <a:srgbClr val="312F2B"/>
                </a:solidFill>
                <a:latin typeface="Gelasio" pitchFamily="34" charset="0"/>
                <a:ea typeface="Gelasio" pitchFamily="34" charset="-122"/>
                <a:cs typeface="Gelasio" pitchFamily="34" charset="-120"/>
              </a:rPr>
              <a:t>Employment</a:t>
            </a:r>
            <a:endParaRPr lang="en-US" sz="2187" dirty="0"/>
          </a:p>
        </p:txBody>
      </p:sp>
      <p:sp>
        <p:nvSpPr>
          <p:cNvPr id="10" name="Text 5"/>
          <p:cNvSpPr/>
          <p:nvPr/>
        </p:nvSpPr>
        <p:spPr>
          <a:xfrm>
            <a:off x="7481768" y="4724519"/>
            <a:ext cx="5110639" cy="1066205"/>
          </a:xfrm>
          <a:prstGeom prst="rect">
            <a:avLst/>
          </a:prstGeom>
          <a:noFill/>
          <a:ln/>
        </p:spPr>
        <p:txBody>
          <a:bodyPr wrap="square" rtlCol="0" anchor="t"/>
          <a:lstStyle/>
          <a:p>
            <a:pPr algn="l" indent="0" marL="0">
              <a:lnSpc>
                <a:spcPts val="2799"/>
              </a:lnSpc>
              <a:buNone/>
            </a:pPr>
            <a:r>
              <a:rPr lang="en-US" sz="1750" dirty="0">
                <a:solidFill>
                  <a:srgbClr val="272525"/>
                </a:solidFill>
                <a:latin typeface="Lato" pitchFamily="34" charset="0"/>
                <a:ea typeface="Lato" pitchFamily="34" charset="-122"/>
                <a:cs typeface="Lato" pitchFamily="34" charset="-120"/>
              </a:rPr>
              <a:t>Dhulikhel provides ample employment opportunities, particularly in traditional craftsmanship, tourism, and modern industries.</a:t>
            </a:r>
            <a:endParaRPr lang="en-US" sz="1750" dirty="0"/>
          </a:p>
        </p:txBody>
      </p:sp>
      <p:pic>
        <p:nvPicPr>
          <p:cNvPr id="11"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049066"/>
            <a:ext cx="7093148" cy="694373"/>
          </a:xfrm>
          <a:prstGeom prst="rect">
            <a:avLst/>
          </a:prstGeom>
          <a:noFill/>
          <a:ln/>
        </p:spPr>
        <p:txBody>
          <a:bodyPr wrap="none" rtlCol="0" anchor="t"/>
          <a:lstStyle/>
          <a:p>
            <a:pPr indent="0" marL="0">
              <a:lnSpc>
                <a:spcPts val="5468"/>
              </a:lnSpc>
              <a:buNone/>
            </a:pPr>
            <a:r>
              <a:rPr lang="en-US" sz="4374" dirty="0">
                <a:solidFill>
                  <a:srgbClr val="312F2B"/>
                </a:solidFill>
                <a:latin typeface="Gelasio" pitchFamily="34" charset="0"/>
                <a:ea typeface="Gelasio" pitchFamily="34" charset="-122"/>
                <a:cs typeface="Gelasio" pitchFamily="34" charset="-120"/>
              </a:rPr>
              <a:t>Environmental Conservation</a:t>
            </a:r>
            <a:endParaRPr lang="en-US" sz="4374" dirty="0"/>
          </a:p>
        </p:txBody>
      </p:sp>
      <p:sp>
        <p:nvSpPr>
          <p:cNvPr id="5" name="Shape 2"/>
          <p:cNvSpPr/>
          <p:nvPr/>
        </p:nvSpPr>
        <p:spPr>
          <a:xfrm>
            <a:off x="2037993" y="3187779"/>
            <a:ext cx="10554414" cy="2992755"/>
          </a:xfrm>
          <a:prstGeom prst="roundRect">
            <a:avLst>
              <a:gd name="adj" fmla="val 3341"/>
            </a:avLst>
          </a:prstGeom>
          <a:noFill/>
          <a:ln w="7620">
            <a:solidFill>
              <a:srgbClr val="000000">
                <a:alpha val="8000"/>
              </a:srgbClr>
            </a:solidFill>
            <a:prstDash val="solid"/>
          </a:ln>
        </p:spPr>
      </p:sp>
      <p:sp>
        <p:nvSpPr>
          <p:cNvPr id="6" name="Shape 3"/>
          <p:cNvSpPr/>
          <p:nvPr/>
        </p:nvSpPr>
        <p:spPr>
          <a:xfrm>
            <a:off x="2045613" y="3195399"/>
            <a:ext cx="10539174" cy="992505"/>
          </a:xfrm>
          <a:prstGeom prst="rect">
            <a:avLst/>
          </a:prstGeom>
          <a:solidFill>
            <a:srgbClr val="FFFFFF">
              <a:alpha val="4000"/>
            </a:srgbClr>
          </a:solidFill>
          <a:ln/>
        </p:spPr>
      </p:sp>
      <p:sp>
        <p:nvSpPr>
          <p:cNvPr id="7" name="Text 4"/>
          <p:cNvSpPr/>
          <p:nvPr/>
        </p:nvSpPr>
        <p:spPr>
          <a:xfrm>
            <a:off x="2267783" y="3336250"/>
            <a:ext cx="4821436" cy="355402"/>
          </a:xfrm>
          <a:prstGeom prst="rect">
            <a:avLst/>
          </a:prstGeom>
          <a:noFill/>
          <a:ln/>
        </p:spPr>
        <p:txBody>
          <a:bodyPr wrap="non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Scenic Trails</a:t>
            </a:r>
            <a:endParaRPr lang="en-US" sz="1750" dirty="0"/>
          </a:p>
        </p:txBody>
      </p:sp>
      <p:sp>
        <p:nvSpPr>
          <p:cNvPr id="8" name="Text 5"/>
          <p:cNvSpPr/>
          <p:nvPr/>
        </p:nvSpPr>
        <p:spPr>
          <a:xfrm>
            <a:off x="7541181" y="3336250"/>
            <a:ext cx="4821436" cy="710803"/>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Opportunities for eco-tourism and outdoor recreation</a:t>
            </a:r>
            <a:endParaRPr lang="en-US" sz="1750" dirty="0"/>
          </a:p>
        </p:txBody>
      </p:sp>
      <p:sp>
        <p:nvSpPr>
          <p:cNvPr id="9" name="Shape 6"/>
          <p:cNvSpPr/>
          <p:nvPr/>
        </p:nvSpPr>
        <p:spPr>
          <a:xfrm>
            <a:off x="2045613" y="4187904"/>
            <a:ext cx="10539174" cy="992505"/>
          </a:xfrm>
          <a:prstGeom prst="rect">
            <a:avLst/>
          </a:prstGeom>
          <a:solidFill>
            <a:srgbClr val="000000">
              <a:alpha val="4000"/>
            </a:srgbClr>
          </a:solidFill>
          <a:ln/>
        </p:spPr>
      </p:sp>
      <p:sp>
        <p:nvSpPr>
          <p:cNvPr id="10" name="Text 7"/>
          <p:cNvSpPr/>
          <p:nvPr/>
        </p:nvSpPr>
        <p:spPr>
          <a:xfrm>
            <a:off x="2267783" y="4328755"/>
            <a:ext cx="4821436" cy="355402"/>
          </a:xfrm>
          <a:prstGeom prst="rect">
            <a:avLst/>
          </a:prstGeom>
          <a:noFill/>
          <a:ln/>
        </p:spPr>
        <p:txBody>
          <a:bodyPr wrap="non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Wildlife Conservation</a:t>
            </a:r>
            <a:endParaRPr lang="en-US" sz="1750" dirty="0"/>
          </a:p>
        </p:txBody>
      </p:sp>
      <p:sp>
        <p:nvSpPr>
          <p:cNvPr id="11" name="Text 8"/>
          <p:cNvSpPr/>
          <p:nvPr/>
        </p:nvSpPr>
        <p:spPr>
          <a:xfrm>
            <a:off x="7541181" y="4328755"/>
            <a:ext cx="4821436" cy="710803"/>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Commitment to preserving the region's rich biodiversity and natural habitats</a:t>
            </a:r>
            <a:endParaRPr lang="en-US" sz="1750" dirty="0"/>
          </a:p>
        </p:txBody>
      </p:sp>
      <p:sp>
        <p:nvSpPr>
          <p:cNvPr id="12" name="Shape 9"/>
          <p:cNvSpPr/>
          <p:nvPr/>
        </p:nvSpPr>
        <p:spPr>
          <a:xfrm>
            <a:off x="2045613" y="5180409"/>
            <a:ext cx="10539174" cy="992505"/>
          </a:xfrm>
          <a:prstGeom prst="rect">
            <a:avLst/>
          </a:prstGeom>
          <a:solidFill>
            <a:srgbClr val="FFFFFF">
              <a:alpha val="4000"/>
            </a:srgbClr>
          </a:solidFill>
          <a:ln/>
        </p:spPr>
      </p:sp>
      <p:sp>
        <p:nvSpPr>
          <p:cNvPr id="13" name="Text 10"/>
          <p:cNvSpPr/>
          <p:nvPr/>
        </p:nvSpPr>
        <p:spPr>
          <a:xfrm>
            <a:off x="2267783" y="5321260"/>
            <a:ext cx="4821436" cy="355402"/>
          </a:xfrm>
          <a:prstGeom prst="rect">
            <a:avLst/>
          </a:prstGeom>
          <a:noFill/>
          <a:ln/>
        </p:spPr>
        <p:txBody>
          <a:bodyPr wrap="non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Green Initiatives</a:t>
            </a:r>
            <a:endParaRPr lang="en-US" sz="1750" dirty="0"/>
          </a:p>
        </p:txBody>
      </p:sp>
      <p:sp>
        <p:nvSpPr>
          <p:cNvPr id="14" name="Text 11"/>
          <p:cNvSpPr/>
          <p:nvPr/>
        </p:nvSpPr>
        <p:spPr>
          <a:xfrm>
            <a:off x="7541181" y="5321260"/>
            <a:ext cx="4821436" cy="710803"/>
          </a:xfrm>
          <a:prstGeom prst="rect">
            <a:avLst/>
          </a:prstGeom>
          <a:noFill/>
          <a:ln/>
        </p:spPr>
        <p:txBody>
          <a:bodyPr wrap="square" rtlCol="0" anchor="t"/>
          <a:lstStyle/>
          <a:p>
            <a:pPr indent="0" marL="0">
              <a:lnSpc>
                <a:spcPts val="2799"/>
              </a:lnSpc>
              <a:buNone/>
            </a:pPr>
            <a:r>
              <a:rPr lang="en-US" sz="1750" dirty="0">
                <a:solidFill>
                  <a:srgbClr val="272525"/>
                </a:solidFill>
                <a:latin typeface="Lato" pitchFamily="34" charset="0"/>
                <a:ea typeface="Lato" pitchFamily="34" charset="-122"/>
                <a:cs typeface="Lato" pitchFamily="34" charset="-120"/>
              </a:rPr>
              <a:t>Efforts towards sustainable development and environmental protection</a:t>
            </a:r>
            <a:endParaRPr lang="en-US" sz="1750"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2024-02-28T14:50:02Z</dcterms:created>
  <dcterms:modified xsi:type="dcterms:W3CDTF">2024-02-28T14:50:02Z</dcterms:modified>
</cp:coreProperties>
</file>